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4630400" cy="8229600"/>
  <p:notesSz cx="8229600" cy="14630400"/>
  <p:embeddedFontLst>
    <p:embeddedFont>
      <p:font typeface="Instrument Sans Medium" panose="02010600030101010101" charset="0"/>
      <p:regular r:id="rId18"/>
    </p:embeddedFont>
    <p:embeddedFont>
      <p:font typeface="Instrument Sans Semi Bold" panose="02010600030101010101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48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hyperlink" Target="https://cloud.google.com/looker/docs/studio" TargetMode="External"/><Relationship Id="rId4" Type="http://schemas.openxmlformats.org/officeDocument/2006/relationships/hyperlink" Target="https://cloud.google.com/nodejs/docs/reference/iot/lates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010"/>
            <a:ext cx="108981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HEARTLINK – Heart Rate Tracking and Analysis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338292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Course:</a:t>
            </a: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MGMT-6134-31-25F Capstone Project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392370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Milestone 2:</a:t>
            </a: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System Design &amp; Prototyping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46448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</a:t>
            </a: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Ivan Guan, Gbubemi Diden, Patrick Dinh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500526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Professor:</a:t>
            </a: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Vinnie Moraes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54605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Date:</a:t>
            </a: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October 18, 2025</a:t>
            </a:r>
            <a:endParaRPr lang="en-US" sz="2400" dirty="0"/>
          </a:p>
        </p:txBody>
      </p:sp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620670E2-F596-1817-3B04-0309CEED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092" t="18815" r="26857" b="30125"/>
          <a:stretch>
            <a:fillRect/>
          </a:stretch>
        </p:blipFill>
        <p:spPr>
          <a:xfrm>
            <a:off x="8636519" y="2891760"/>
            <a:ext cx="3055419" cy="3462993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52AB2BD0-FAB8-A1C2-9DFA-755E78B7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30950" y="5533953"/>
            <a:ext cx="649890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Entity Relationship Diagram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930950" y="6451687"/>
            <a:ext cx="1261131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ER diagram illustrates the complete database structure, showing how users, devices, readings, and alerts interconnect to create a robust data architecture for the HEARTLINK system.</a:t>
            </a:r>
            <a:endParaRPr lang="en-US" sz="2400" dirty="0"/>
          </a:p>
        </p:txBody>
      </p:sp>
      <p:pic>
        <p:nvPicPr>
          <p:cNvPr id="8" name="Picture 7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CA2F4227-2578-497B-493C-8DFD7F64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069"/>
          <a:stretch>
            <a:fillRect/>
          </a:stretch>
        </p:blipFill>
        <p:spPr>
          <a:xfrm>
            <a:off x="2064615" y="492769"/>
            <a:ext cx="10730484" cy="4956969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07429396-CBC3-C307-B754-26C237E7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708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5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UI/UX Prototype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Live Monitor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4031575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display of current vital signs with instant updates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116467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Alerts Panel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4116467" y="4031575"/>
            <a:ext cx="307467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Active alerts and error notifications for immediate attention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439144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Historical Data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7439144" y="4031575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Past readings and trend analysis for long-term tracking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0761821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Device Status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10761821" y="4031575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Connection monitoring and comprehensive setup guide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93789" y="603995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Built in </a:t>
            </a: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Figma</a:t>
            </a: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the prototype emphasizes accessibility and clarity. Design principles include clean layout, color-coded signals, and responsive design for desktop and tablet devices.</a:t>
            </a:r>
            <a:endParaRPr lang="en-US" sz="2400" dirty="0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A0719582-A191-0394-8583-15D726ED1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9608" y="6049804"/>
            <a:ext cx="513754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UI/UX Prototype Draft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439608" y="6903530"/>
            <a:ext cx="123729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prototype showcases the complete user interface with intuitive navigation, clear visual hierarchy, and responsive design elements that adapt to different screen sizes and user needs.</a:t>
            </a:r>
            <a:endParaRPr lang="en-US" sz="24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A54F38-381C-1FAB-D141-9AEB7E670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08" y="309443"/>
            <a:ext cx="12372975" cy="5248275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8EC38D06-1254-AB77-8932-661EB38D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437" y="436840"/>
            <a:ext cx="5526167" cy="49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Webpage Structure Overview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635437" y="1489234"/>
            <a:ext cx="6600349" cy="1176457"/>
          </a:xfrm>
          <a:prstGeom prst="roundRect">
            <a:avLst>
              <a:gd name="adj" fmla="val 932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36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7" y="1466374"/>
            <a:ext cx="6600349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07" y="1250990"/>
            <a:ext cx="476607" cy="4766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40301" y="1370171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817126" y="1886426"/>
            <a:ext cx="198608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State Management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17126" y="2229922"/>
            <a:ext cx="623697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Controls device connection status with simulated timeout functionality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7394615" y="1489234"/>
            <a:ext cx="6600349" cy="1176457"/>
          </a:xfrm>
          <a:prstGeom prst="roundRect">
            <a:avLst>
              <a:gd name="adj" fmla="val 932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360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615" y="1466374"/>
            <a:ext cx="6600349" cy="914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85" y="1250990"/>
            <a:ext cx="476607" cy="4766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99480" y="1370171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7"/>
          <p:cNvSpPr/>
          <p:nvPr/>
        </p:nvSpPr>
        <p:spPr>
          <a:xfrm>
            <a:off x="7576304" y="1886426"/>
            <a:ext cx="198608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VitalSignsMonitor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576304" y="2229922"/>
            <a:ext cx="623697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Displays live heart rate and vital statistics</a:t>
            </a:r>
            <a:endParaRPr lang="en-US" sz="2400" dirty="0"/>
          </a:p>
        </p:txBody>
      </p:sp>
      <p:sp>
        <p:nvSpPr>
          <p:cNvPr id="15" name="Shape 9"/>
          <p:cNvSpPr/>
          <p:nvPr/>
        </p:nvSpPr>
        <p:spPr>
          <a:xfrm>
            <a:off x="635437" y="3062764"/>
            <a:ext cx="6600349" cy="1176457"/>
          </a:xfrm>
          <a:prstGeom prst="roundRect">
            <a:avLst>
              <a:gd name="adj" fmla="val 932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360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7" y="3039904"/>
            <a:ext cx="6600349" cy="914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07" y="2824520"/>
            <a:ext cx="476607" cy="47660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40301" y="2943701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1"/>
          <p:cNvSpPr/>
          <p:nvPr/>
        </p:nvSpPr>
        <p:spPr>
          <a:xfrm>
            <a:off x="817126" y="3459956"/>
            <a:ext cx="198608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LiveWaveform</a:t>
            </a:r>
            <a:endParaRPr lang="en-US" sz="2800" dirty="0"/>
          </a:p>
        </p:txBody>
      </p:sp>
      <p:sp>
        <p:nvSpPr>
          <p:cNvPr id="20" name="Text 12"/>
          <p:cNvSpPr/>
          <p:nvPr/>
        </p:nvSpPr>
        <p:spPr>
          <a:xfrm>
            <a:off x="817126" y="3803452"/>
            <a:ext cx="623697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waveform and ECG graph visualization</a:t>
            </a:r>
            <a:endParaRPr lang="en-US" sz="2400" dirty="0"/>
          </a:p>
        </p:txBody>
      </p:sp>
      <p:sp>
        <p:nvSpPr>
          <p:cNvPr id="21" name="Shape 13"/>
          <p:cNvSpPr/>
          <p:nvPr/>
        </p:nvSpPr>
        <p:spPr>
          <a:xfrm>
            <a:off x="7394615" y="3062764"/>
            <a:ext cx="6600349" cy="1176457"/>
          </a:xfrm>
          <a:prstGeom prst="roundRect">
            <a:avLst>
              <a:gd name="adj" fmla="val 932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360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615" y="3039904"/>
            <a:ext cx="6600349" cy="9144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85" y="2824520"/>
            <a:ext cx="476607" cy="476607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599480" y="2943701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800" dirty="0"/>
          </a:p>
        </p:txBody>
      </p:sp>
      <p:sp>
        <p:nvSpPr>
          <p:cNvPr id="25" name="Text 15"/>
          <p:cNvSpPr/>
          <p:nvPr/>
        </p:nvSpPr>
        <p:spPr>
          <a:xfrm>
            <a:off x="7576304" y="3459956"/>
            <a:ext cx="198608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HistoricalData</a:t>
            </a:r>
            <a:endParaRPr lang="en-US" sz="2800" dirty="0"/>
          </a:p>
        </p:txBody>
      </p:sp>
      <p:sp>
        <p:nvSpPr>
          <p:cNvPr id="26" name="Text 16"/>
          <p:cNvSpPr/>
          <p:nvPr/>
        </p:nvSpPr>
        <p:spPr>
          <a:xfrm>
            <a:off x="7576304" y="3803452"/>
            <a:ext cx="623697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Archive of past vital sign readings</a:t>
            </a:r>
            <a:endParaRPr lang="en-US" sz="2400" dirty="0"/>
          </a:p>
        </p:txBody>
      </p:sp>
      <p:sp>
        <p:nvSpPr>
          <p:cNvPr id="27" name="Shape 17"/>
          <p:cNvSpPr/>
          <p:nvPr/>
        </p:nvSpPr>
        <p:spPr>
          <a:xfrm>
            <a:off x="635437" y="4636294"/>
            <a:ext cx="6600349" cy="1176457"/>
          </a:xfrm>
          <a:prstGeom prst="roundRect">
            <a:avLst>
              <a:gd name="adj" fmla="val 932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360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7" y="4613434"/>
            <a:ext cx="6600349" cy="9144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07" y="4398050"/>
            <a:ext cx="476607" cy="476607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3840301" y="4517231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800" dirty="0"/>
          </a:p>
        </p:txBody>
      </p:sp>
      <p:sp>
        <p:nvSpPr>
          <p:cNvPr id="31" name="Text 19"/>
          <p:cNvSpPr/>
          <p:nvPr/>
        </p:nvSpPr>
        <p:spPr>
          <a:xfrm>
            <a:off x="817126" y="5033486"/>
            <a:ext cx="198608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AlertsPanel</a:t>
            </a:r>
            <a:endParaRPr lang="en-US" sz="2800" dirty="0"/>
          </a:p>
        </p:txBody>
      </p:sp>
      <p:sp>
        <p:nvSpPr>
          <p:cNvPr id="32" name="Text 20"/>
          <p:cNvSpPr/>
          <p:nvPr/>
        </p:nvSpPr>
        <p:spPr>
          <a:xfrm>
            <a:off x="817126" y="5376982"/>
            <a:ext cx="623697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Active alert notifications and warnings</a:t>
            </a:r>
            <a:endParaRPr lang="en-US" sz="2400" dirty="0"/>
          </a:p>
        </p:txBody>
      </p:sp>
      <p:sp>
        <p:nvSpPr>
          <p:cNvPr id="33" name="Shape 21"/>
          <p:cNvSpPr/>
          <p:nvPr/>
        </p:nvSpPr>
        <p:spPr>
          <a:xfrm>
            <a:off x="7394615" y="4636294"/>
            <a:ext cx="6600349" cy="1176457"/>
          </a:xfrm>
          <a:prstGeom prst="roundRect">
            <a:avLst>
              <a:gd name="adj" fmla="val 932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3600"/>
          </a:p>
        </p:txBody>
      </p:sp>
      <p:pic>
        <p:nvPicPr>
          <p:cNvPr id="34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615" y="4613434"/>
            <a:ext cx="6600349" cy="91440"/>
          </a:xfrm>
          <a:prstGeom prst="rect">
            <a:avLst/>
          </a:prstGeom>
        </p:spPr>
      </p:pic>
      <p:pic>
        <p:nvPicPr>
          <p:cNvPr id="35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85" y="4398050"/>
            <a:ext cx="476607" cy="476607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10599480" y="4517231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2800" dirty="0"/>
          </a:p>
        </p:txBody>
      </p:sp>
      <p:sp>
        <p:nvSpPr>
          <p:cNvPr id="37" name="Text 23"/>
          <p:cNvSpPr/>
          <p:nvPr/>
        </p:nvSpPr>
        <p:spPr>
          <a:xfrm>
            <a:off x="7576304" y="5033486"/>
            <a:ext cx="198608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DeviceStatus</a:t>
            </a:r>
            <a:endParaRPr lang="en-US" sz="2800" dirty="0"/>
          </a:p>
        </p:txBody>
      </p:sp>
      <p:sp>
        <p:nvSpPr>
          <p:cNvPr id="38" name="Text 24"/>
          <p:cNvSpPr/>
          <p:nvPr/>
        </p:nvSpPr>
        <p:spPr>
          <a:xfrm>
            <a:off x="7576304" y="5376982"/>
            <a:ext cx="623697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connection status monitoring</a:t>
            </a:r>
            <a:endParaRPr lang="en-US" sz="2400" dirty="0"/>
          </a:p>
        </p:txBody>
      </p:sp>
      <p:sp>
        <p:nvSpPr>
          <p:cNvPr id="39" name="Text 25"/>
          <p:cNvSpPr/>
          <p:nvPr/>
        </p:nvSpPr>
        <p:spPr>
          <a:xfrm>
            <a:off x="635437" y="6150293"/>
            <a:ext cx="2233374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Additional Components</a:t>
            </a:r>
            <a:endParaRPr lang="en-US" sz="2800" dirty="0"/>
          </a:p>
        </p:txBody>
      </p:sp>
      <p:sp>
        <p:nvSpPr>
          <p:cNvPr id="40" name="Text 26"/>
          <p:cNvSpPr/>
          <p:nvPr/>
        </p:nvSpPr>
        <p:spPr>
          <a:xfrm>
            <a:off x="635437" y="6557367"/>
            <a:ext cx="64859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SystemInfo: Device and system information</a:t>
            </a:r>
            <a:endParaRPr lang="en-US" sz="2400" dirty="0"/>
          </a:p>
        </p:txBody>
      </p:sp>
      <p:sp>
        <p:nvSpPr>
          <p:cNvPr id="41" name="Text 27"/>
          <p:cNvSpPr/>
          <p:nvPr/>
        </p:nvSpPr>
        <p:spPr>
          <a:xfrm>
            <a:off x="635437" y="6867049"/>
            <a:ext cx="64859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SetupGuide: Pairing and setup instructions</a:t>
            </a:r>
            <a:endParaRPr lang="en-US" sz="2400" dirty="0"/>
          </a:p>
        </p:txBody>
      </p:sp>
      <p:sp>
        <p:nvSpPr>
          <p:cNvPr id="42" name="Text 28"/>
          <p:cNvSpPr/>
          <p:nvPr/>
        </p:nvSpPr>
        <p:spPr>
          <a:xfrm>
            <a:off x="635437" y="7176730"/>
            <a:ext cx="64859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DisclaimerBanner: Legal disclaimer</a:t>
            </a:r>
            <a:endParaRPr lang="en-US" sz="2400" dirty="0"/>
          </a:p>
        </p:txBody>
      </p:sp>
      <p:sp>
        <p:nvSpPr>
          <p:cNvPr id="43" name="Text 29"/>
          <p:cNvSpPr/>
          <p:nvPr/>
        </p:nvSpPr>
        <p:spPr>
          <a:xfrm>
            <a:off x="635437" y="7486412"/>
            <a:ext cx="64859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Footer: Webpage footer elements</a:t>
            </a:r>
            <a:endParaRPr lang="en-US" sz="2400" dirty="0"/>
          </a:p>
        </p:txBody>
      </p:sp>
      <p:sp>
        <p:nvSpPr>
          <p:cNvPr id="44" name="Text 30"/>
          <p:cNvSpPr/>
          <p:nvPr/>
        </p:nvSpPr>
        <p:spPr>
          <a:xfrm>
            <a:off x="7516654" y="6150293"/>
            <a:ext cx="199894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Framework</a:t>
            </a:r>
            <a:endParaRPr lang="en-US" sz="2800" dirty="0"/>
          </a:p>
        </p:txBody>
      </p:sp>
      <p:sp>
        <p:nvSpPr>
          <p:cNvPr id="45" name="Text 31"/>
          <p:cNvSpPr/>
          <p:nvPr/>
        </p:nvSpPr>
        <p:spPr>
          <a:xfrm>
            <a:off x="7516654" y="6557367"/>
            <a:ext cx="64859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 hangingPunct="0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UI Framework: </a:t>
            </a:r>
            <a:r>
              <a:rPr lang="en-US" sz="240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TailwindCSS</a:t>
            </a:r>
            <a:endParaRPr lang="en-US" sz="2400" dirty="0"/>
          </a:p>
        </p:txBody>
      </p:sp>
      <p:sp>
        <p:nvSpPr>
          <p:cNvPr id="46" name="Text 32"/>
          <p:cNvSpPr/>
          <p:nvPr/>
        </p:nvSpPr>
        <p:spPr>
          <a:xfrm>
            <a:off x="7516654" y="6867049"/>
            <a:ext cx="648593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Tabs Navigation: </a:t>
            </a:r>
          </a:p>
          <a:p>
            <a:pPr marL="800100" lvl="1" indent="-342900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Monitor</a:t>
            </a:r>
          </a:p>
          <a:p>
            <a:pPr marL="800100" lvl="1" indent="-342900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History</a:t>
            </a:r>
          </a:p>
          <a:p>
            <a:pPr marL="800100" lvl="1" indent="-342900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Info</a:t>
            </a:r>
          </a:p>
          <a:p>
            <a:pPr marL="800100" lvl="1" indent="-342900">
              <a:lnSpc>
                <a:spcPts val="2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Setup Guide</a:t>
            </a:r>
            <a:endParaRPr lang="en-US" sz="2400" dirty="0"/>
          </a:p>
        </p:txBody>
      </p:sp>
      <p:pic>
        <p:nvPicPr>
          <p:cNvPr id="47" name="Image 1" descr="preencoded.png">
            <a:extLst>
              <a:ext uri="{FF2B5EF4-FFF2-40B4-BE49-F238E27FC236}">
                <a16:creationId xmlns:a16="http://schemas.microsoft.com/office/drawing/2014/main" id="{9091CFCB-C0C5-28C9-C094-16CD9C66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571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References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16923"/>
            <a:ext cx="99179" cy="991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1327" y="1661844"/>
            <a:ext cx="30044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Instructables</a:t>
            </a: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 (2023, June 3). Guide to Using MAX30102 Heart Rate and Oxygen Sensor With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	Arduino. </a:t>
            </a:r>
            <a:r>
              <a:rPr lang="en-US" sz="14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Instructables</a:t>
            </a: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 https://www.instructables.com/Guide-to-Using-MAX30102-HeartRate-and-Oxygen-Sens/?utm_source=chatgpt.com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UML Use Case Diagram Tutorial. (2025, August 22). </a:t>
            </a:r>
            <a:r>
              <a:rPr lang="en-US" sz="14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Lucidchart</a:t>
            </a: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	https://www.lucidchart.com/pages/tutorial/uml-use-case-diagram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SmartDraw</a:t>
            </a: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. (2019). </a:t>
            </a:r>
            <a:r>
              <a:rPr lang="en-US" sz="14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SmartDraw</a:t>
            </a: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- Create Flowcharts, Floor Plans, and Other Diagrams on Any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	Device. Smartdraw.com. https://www.smartdraw.com/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Espressif</a:t>
            </a: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Documentation. (2025). Espressif.com.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	https://documentation.espressif.com/esp32_datasheet_cn.pdf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GitHub. (2022, October 18). GitHub. https://github.com/skills/</a:t>
            </a:r>
            <a:r>
              <a:rPr lang="en-US" sz="1400" dirty="0" err="1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introduction-togithub</a:t>
            </a:r>
            <a:endParaRPr lang="en-US" sz="1400" dirty="0">
              <a:solidFill>
                <a:srgbClr val="5B5F7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	Figma. (2021). Figma. Figma. https://www.figma.com/community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(2025). Fanshaweonline.ca.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	https://www.fanshaweonline.ca/d2l/le/content/2001609/viewContent/17909532/View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All APIs and references. (2025). Google Cloud. https://cloud.google.com/pubsub/docs/apis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 client library. (n.d.). Google Cloud.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	</a:t>
            </a: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  <a:hlinkClick r:id="rId4"/>
              </a:rPr>
              <a:t>https://cloud.google.com/nodejs/docs/reference/iot/latest</a:t>
            </a:r>
            <a:endParaRPr lang="en-US" sz="1400" dirty="0">
              <a:solidFill>
                <a:srgbClr val="5B5F7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Welcome to Looker Studio! (2025). Google Cloud. </a:t>
            </a: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  <a:hlinkClick r:id="rId5"/>
              </a:rPr>
              <a:t>https://cloud.google.com/looker/docs/studio</a:t>
            </a:r>
            <a:endParaRPr lang="en-US" sz="1400" dirty="0">
              <a:solidFill>
                <a:srgbClr val="5B5F7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Sullivan, H., &amp; Lin, M. (2021). Cloud-Centric IoT Data Processing: A Multi-Platform Approach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	Using AWS, Azure, and Snowflake. 2, 12–23. https://doi.org/10.63282/3050-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	9416.ijaibdcms-v2i1p102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rgbClr val="5B5F71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6E3FDD5D-33E5-D82B-CB8A-FD60C5CDE5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523399"/>
            <a:ext cx="7621191" cy="237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350"/>
              </a:lnSpc>
              <a:buNone/>
            </a:pPr>
            <a:r>
              <a:rPr lang="en-US" sz="7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7450" dirty="0"/>
          </a:p>
        </p:txBody>
      </p:sp>
      <p:sp>
        <p:nvSpPr>
          <p:cNvPr id="4" name="Text 1"/>
          <p:cNvSpPr/>
          <p:nvPr/>
        </p:nvSpPr>
        <p:spPr>
          <a:xfrm>
            <a:off x="6247805" y="3188256"/>
            <a:ext cx="7621191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 for your attention. We welcome your questions on any aspect of the HEARTLINK project, including system architecture, technology choices, design decisions, or future development plans.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805" y="4316016"/>
            <a:ext cx="571024" cy="5710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56715" y="4476631"/>
            <a:ext cx="237946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Questions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056715" y="4888230"/>
            <a:ext cx="681228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architecture, implementation details, technology stack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7805" y="5573435"/>
            <a:ext cx="571024" cy="5710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56715" y="5734050"/>
            <a:ext cx="2379464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 Inquiries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056715" y="6145649"/>
            <a:ext cx="681228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UI/UX decisions, user experience, accessibility features</a:t>
            </a:r>
            <a:endParaRPr lang="en-US" sz="145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9F016099-D8C1-AB7B-9730-B06BD778DE6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889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7632" y="1715548"/>
            <a:ext cx="7556420" cy="1728671"/>
          </a:xfrm>
          <a:prstGeom prst="roundRect">
            <a:avLst>
              <a:gd name="adj" fmla="val 3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168" y="1822609"/>
            <a:ext cx="595313" cy="59531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9879" y="1986201"/>
            <a:ext cx="267891" cy="2678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15200" y="2023453"/>
            <a:ext cx="2526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600" dirty="0">
                <a:solidFill>
                  <a:srgbClr val="5B5F71"/>
                </a:solidFill>
                <a:latin typeface="Instrument Sans Semi Bold" pitchFamily="34" charset="0"/>
              </a:rPr>
              <a:t>Real-Time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</a:rPr>
              <a:t> Monitoring</a:t>
            </a:r>
          </a:p>
        </p:txBody>
      </p:sp>
      <p:sp>
        <p:nvSpPr>
          <p:cNvPr id="8" name="Text 3"/>
          <p:cNvSpPr/>
          <p:nvPr/>
        </p:nvSpPr>
        <p:spPr>
          <a:xfrm>
            <a:off x="6486168" y="2643317"/>
            <a:ext cx="714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Continuous heart rate and oxygen tracking using wearable sensors</a:t>
            </a:r>
            <a:endParaRPr lang="en-US" sz="2400" dirty="0"/>
          </a:p>
        </p:txBody>
      </p:sp>
      <p:sp>
        <p:nvSpPr>
          <p:cNvPr id="9" name="Shape 4"/>
          <p:cNvSpPr/>
          <p:nvPr/>
        </p:nvSpPr>
        <p:spPr>
          <a:xfrm>
            <a:off x="6287631" y="3680579"/>
            <a:ext cx="7556420" cy="1728671"/>
          </a:xfrm>
          <a:prstGeom prst="roundRect">
            <a:avLst>
              <a:gd name="adj" fmla="val 367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609" y="3727787"/>
            <a:ext cx="595313" cy="5953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15200" y="39619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3600" dirty="0">
                <a:solidFill>
                  <a:srgbClr val="5B5F71"/>
                </a:solidFill>
                <a:latin typeface="Instrument Sans Semi Bold" pitchFamily="34" charset="0"/>
              </a:rPr>
              <a:t>Integrated</a:t>
            </a:r>
            <a:r>
              <a:rPr lang="en-US" sz="2800" dirty="0">
                <a:solidFill>
                  <a:srgbClr val="5B5F71"/>
                </a:solidFill>
                <a:latin typeface="Instrument Sans Semi Bold" pitchFamily="34" charset="0"/>
              </a:rPr>
              <a:t> System</a:t>
            </a:r>
          </a:p>
        </p:txBody>
      </p:sp>
      <p:sp>
        <p:nvSpPr>
          <p:cNvPr id="13" name="Text 6"/>
          <p:cNvSpPr/>
          <p:nvPr/>
        </p:nvSpPr>
        <p:spPr>
          <a:xfrm>
            <a:off x="6493609" y="4606668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Hardware, cloud, and web integration for seamless data flow</a:t>
            </a:r>
            <a:endParaRPr lang="en-US" sz="2400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5CE54B-104A-65C5-DE25-C04C782D2695}"/>
              </a:ext>
            </a:extLst>
          </p:cNvPr>
          <p:cNvGrpSpPr/>
          <p:nvPr/>
        </p:nvGrpSpPr>
        <p:grpSpPr>
          <a:xfrm>
            <a:off x="6287631" y="5632966"/>
            <a:ext cx="7556421" cy="1728671"/>
            <a:chOff x="6280189" y="5341038"/>
            <a:chExt cx="7556421" cy="1952387"/>
          </a:xfrm>
        </p:grpSpPr>
        <p:sp>
          <p:nvSpPr>
            <p:cNvPr id="14" name="Shape 7"/>
            <p:cNvSpPr/>
            <p:nvPr/>
          </p:nvSpPr>
          <p:spPr>
            <a:xfrm>
              <a:off x="6280189" y="5341038"/>
              <a:ext cx="7556421" cy="1952387"/>
            </a:xfrm>
            <a:prstGeom prst="roundRect">
              <a:avLst>
                <a:gd name="adj" fmla="val 4270"/>
              </a:avLst>
            </a:prstGeom>
            <a:solidFill>
              <a:srgbClr val="E2E3E9"/>
            </a:solidFill>
            <a:ln w="7620">
              <a:solidFill>
                <a:srgbClr val="C8C9CF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6167" y="5547016"/>
              <a:ext cx="595313" cy="595313"/>
            </a:xfrm>
            <a:prstGeom prst="rect">
              <a:avLst/>
            </a:prstGeom>
          </p:spPr>
        </p:pic>
        <p:sp>
          <p:nvSpPr>
            <p:cNvPr id="17" name="Text 8"/>
            <p:cNvSpPr/>
            <p:nvPr/>
          </p:nvSpPr>
          <p:spPr>
            <a:xfrm>
              <a:off x="7307758" y="5689593"/>
              <a:ext cx="2704624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indent="0">
                <a:lnSpc>
                  <a:spcPts val="2400"/>
                </a:lnSpc>
                <a:buNone/>
              </a:pPr>
              <a:r>
                <a:rPr lang="en-US" sz="3600" dirty="0">
                  <a:solidFill>
                    <a:srgbClr val="5B5F71"/>
                  </a:solidFill>
                  <a:latin typeface="Instrument Sans Semi Bold" pitchFamily="34" charset="0"/>
                </a:rPr>
                <a:t>Complete</a:t>
              </a:r>
              <a:r>
                <a:rPr lang="en-US" sz="2800" dirty="0">
                  <a:solidFill>
                    <a:srgbClr val="5B5F71"/>
                  </a:solidFill>
                  <a:latin typeface="Instrument Sans Semi Bold" pitchFamily="34" charset="0"/>
                </a:rPr>
                <a:t> Visualization</a:t>
              </a:r>
            </a:p>
          </p:txBody>
        </p:sp>
        <p:sp>
          <p:nvSpPr>
            <p:cNvPr id="18" name="Text 9"/>
            <p:cNvSpPr/>
            <p:nvPr/>
          </p:nvSpPr>
          <p:spPr>
            <a:xfrm>
              <a:off x="6477595" y="6329048"/>
              <a:ext cx="7144464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Data acquisition, visualization, and intelligent alerts</a:t>
              </a:r>
              <a:endParaRPr lang="en-US" sz="2400" dirty="0"/>
            </a:p>
          </p:txBody>
        </p:sp>
      </p:grpSp>
      <p:pic>
        <p:nvPicPr>
          <p:cNvPr id="20" name="Image 1" descr="preencoded.png">
            <a:extLst>
              <a:ext uri="{FF2B5EF4-FFF2-40B4-BE49-F238E27FC236}">
                <a16:creationId xmlns:a16="http://schemas.microsoft.com/office/drawing/2014/main" id="{E1FCBA60-643F-1CC1-E545-0AE9BDCF1FC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883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</a:t>
            </a:r>
            <a:endParaRPr lang="en-US" sz="4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6461"/>
            <a:ext cx="3679031" cy="2286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B06B061-4849-FD23-37BB-7B078169069B}"/>
              </a:ext>
            </a:extLst>
          </p:cNvPr>
          <p:cNvGrpSpPr/>
          <p:nvPr/>
        </p:nvGrpSpPr>
        <p:grpSpPr>
          <a:xfrm>
            <a:off x="793789" y="1715691"/>
            <a:ext cx="7556421" cy="1523523"/>
            <a:chOff x="793790" y="2802136"/>
            <a:chExt cx="3679031" cy="1523523"/>
          </a:xfrm>
        </p:grpSpPr>
        <p:sp>
          <p:nvSpPr>
            <p:cNvPr id="4" name="Text 1"/>
            <p:cNvSpPr/>
            <p:nvPr/>
          </p:nvSpPr>
          <p:spPr>
            <a:xfrm>
              <a:off x="793790" y="2802136"/>
              <a:ext cx="198358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Arial" panose="020B0604020202020204" pitchFamily="34" charset="0"/>
                  <a:ea typeface="Instrument Sans Light" pitchFamily="34" charset="-122"/>
                  <a:cs typeface="Arial" panose="020B0604020202020204" pitchFamily="34" charset="0"/>
                </a:rPr>
                <a:t>01</a:t>
              </a:r>
              <a:endParaRPr lang="en-US" sz="2400" dirty="0"/>
            </a:p>
          </p:txBody>
        </p:sp>
        <p:sp>
          <p:nvSpPr>
            <p:cNvPr id="6" name="Text 2"/>
            <p:cNvSpPr/>
            <p:nvPr/>
          </p:nvSpPr>
          <p:spPr>
            <a:xfrm>
              <a:off x="793790" y="3261360"/>
              <a:ext cx="3294817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3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Build Scalable Infrastructure</a:t>
              </a:r>
              <a:endParaRPr lang="en-US" sz="3200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793790" y="3690580"/>
              <a:ext cx="3679031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Create a reliable heart rate monitoring system that can grow with user needs</a:t>
              </a:r>
              <a:endParaRPr lang="en-US" sz="24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6271FC2-3A23-7DF8-4572-7BA38F93F805}"/>
              </a:ext>
            </a:extLst>
          </p:cNvPr>
          <p:cNvGrpSpPr/>
          <p:nvPr/>
        </p:nvGrpSpPr>
        <p:grpSpPr>
          <a:xfrm>
            <a:off x="793790" y="3751540"/>
            <a:ext cx="7556421" cy="1841063"/>
            <a:chOff x="4671179" y="2802136"/>
            <a:chExt cx="3679031" cy="1841063"/>
          </a:xfrm>
        </p:grpSpPr>
        <p:sp>
          <p:nvSpPr>
            <p:cNvPr id="8" name="Text 4"/>
            <p:cNvSpPr/>
            <p:nvPr/>
          </p:nvSpPr>
          <p:spPr>
            <a:xfrm>
              <a:off x="4671179" y="2802136"/>
              <a:ext cx="198358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Arial" panose="020B0604020202020204" pitchFamily="34" charset="0"/>
                  <a:ea typeface="Instrument Sans Light" pitchFamily="34" charset="-122"/>
                  <a:cs typeface="Arial" panose="020B0604020202020204" pitchFamily="34" charset="0"/>
                </a:rPr>
                <a:t>02</a:t>
              </a:r>
              <a:endParaRPr lang="en-US" sz="2400" dirty="0"/>
            </a:p>
          </p:txBody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1179" y="3116461"/>
              <a:ext cx="3679031" cy="22860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4671179" y="3261360"/>
              <a:ext cx="3052048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3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Ensure Efficient Data Flow</a:t>
              </a:r>
              <a:endParaRPr lang="en-US" sz="3200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4671179" y="3690580"/>
              <a:ext cx="3679031" cy="9526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Optimize data transmission, security protocols, and user-friendly dashboard design</a:t>
              </a:r>
              <a:endParaRPr lang="en-US" sz="2400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D8243B-FF92-D974-29B0-AC44C6216AA0}"/>
              </a:ext>
            </a:extLst>
          </p:cNvPr>
          <p:cNvGrpSpPr/>
          <p:nvPr/>
        </p:nvGrpSpPr>
        <p:grpSpPr>
          <a:xfrm>
            <a:off x="793790" y="5910917"/>
            <a:ext cx="7556421" cy="1454574"/>
            <a:chOff x="793790" y="4990386"/>
            <a:chExt cx="7556421" cy="1205984"/>
          </a:xfrm>
        </p:grpSpPr>
        <p:sp>
          <p:nvSpPr>
            <p:cNvPr id="12" name="Text 7"/>
            <p:cNvSpPr/>
            <p:nvPr/>
          </p:nvSpPr>
          <p:spPr>
            <a:xfrm>
              <a:off x="793790" y="4990386"/>
              <a:ext cx="198358" cy="2480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Arial" panose="020B0604020202020204" pitchFamily="34" charset="0"/>
                  <a:ea typeface="Instrument Sans Light" pitchFamily="34" charset="-122"/>
                  <a:cs typeface="Arial" panose="020B0604020202020204" pitchFamily="34" charset="0"/>
                </a:rPr>
                <a:t>03</a:t>
              </a:r>
              <a:endParaRPr lang="en-US" sz="2400" dirty="0"/>
            </a:p>
          </p:txBody>
        </p:sp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5284827"/>
              <a:ext cx="7556421" cy="22860"/>
            </a:xfrm>
            <a:prstGeom prst="rect">
              <a:avLst/>
            </a:prstGeom>
          </p:spPr>
        </p:pic>
        <p:sp>
          <p:nvSpPr>
            <p:cNvPr id="14" name="Text 8"/>
            <p:cNvSpPr/>
            <p:nvPr/>
          </p:nvSpPr>
          <p:spPr>
            <a:xfrm>
              <a:off x="793790" y="5449610"/>
              <a:ext cx="3938588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3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Support Comprehensive Features</a:t>
              </a:r>
              <a:endParaRPr lang="en-US" sz="3200" dirty="0"/>
            </a:p>
          </p:txBody>
        </p:sp>
        <p:sp>
          <p:nvSpPr>
            <p:cNvPr id="15" name="Text 9"/>
            <p:cNvSpPr/>
            <p:nvPr/>
          </p:nvSpPr>
          <p:spPr>
            <a:xfrm>
              <a:off x="793790" y="5878830"/>
              <a:ext cx="7556421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Enable live monitoring, history tracking, and</a:t>
              </a:r>
            </a:p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customizable alert systems</a:t>
              </a:r>
              <a:endParaRPr lang="en-US" sz="2400" dirty="0"/>
            </a:p>
          </p:txBody>
        </p:sp>
      </p:grp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ACA349A0-1842-5A3E-6025-CAF9EDA2B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4C9CC40C-E84B-B266-2303-6C235EF4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6909"/>
            <a:ext cx="50471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Selection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103001"/>
            <a:ext cx="353615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Hardware &amp; Development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6280190" y="318726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Development Tools: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280190" y="384493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Arduino IDE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280190" y="423188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PlatformIO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280190" y="4618836"/>
            <a:ext cx="28126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GitHub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</a:rPr>
              <a:t>Open-source</a:t>
            </a:r>
          </a:p>
          <a:p>
            <a:pPr algn="l">
              <a:lnSpc>
                <a:spcPts val="2500"/>
              </a:lnSpc>
              <a:buSzPct val="100000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</a:rPr>
              <a:t>      MAX30102 library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</a:rPr>
              <a:t>ESP-IDF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093345" y="21030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Cloud &amp; Visualization</a:t>
            </a:r>
            <a:endParaRPr lang="en-US" sz="3600" dirty="0"/>
          </a:p>
        </p:txBody>
      </p:sp>
      <p:sp>
        <p:nvSpPr>
          <p:cNvPr id="16" name="Text 13"/>
          <p:cNvSpPr/>
          <p:nvPr/>
        </p:nvSpPr>
        <p:spPr>
          <a:xfrm>
            <a:off x="10093345" y="267342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Infrastructure: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10093345" y="316956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IoT Core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093345" y="355651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Pub/Sub (real-time ingestion)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0093345" y="426100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BigQuery (data warehouse)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10093345" y="558039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Visualization Stack: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10093345" y="607652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Looker Studio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10093345" y="646348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React.js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0093345" y="685043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Chart.js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10093345" y="723738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D3.js</a:t>
            </a:r>
            <a:endParaRPr lang="en-US" sz="2400" dirty="0"/>
          </a:p>
        </p:txBody>
      </p:sp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BEEF04C7-23CC-82EE-FA61-64593B02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6514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</a:t>
            </a:r>
            <a:endParaRPr lang="en-US" sz="39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6D5F860-20AF-E857-FD07-DACF91A28D85}"/>
              </a:ext>
            </a:extLst>
          </p:cNvPr>
          <p:cNvGrpSpPr/>
          <p:nvPr/>
        </p:nvGrpSpPr>
        <p:grpSpPr>
          <a:xfrm>
            <a:off x="793790" y="1984264"/>
            <a:ext cx="7556421" cy="1506736"/>
            <a:chOff x="793790" y="3126462"/>
            <a:chExt cx="3679031" cy="1506736"/>
          </a:xfrm>
        </p:grpSpPr>
        <p:sp>
          <p:nvSpPr>
            <p:cNvPr id="4" name="Shape 1"/>
            <p:cNvSpPr/>
            <p:nvPr/>
          </p:nvSpPr>
          <p:spPr>
            <a:xfrm>
              <a:off x="793790" y="3126462"/>
              <a:ext cx="3679031" cy="1506736"/>
            </a:xfrm>
            <a:prstGeom prst="roundRect">
              <a:avLst>
                <a:gd name="adj" fmla="val 5532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C8C9CF"/>
              </a:solidFill>
              <a:prstDash val="solid"/>
            </a:ln>
          </p:spPr>
          <p:txBody>
            <a:bodyPr/>
            <a:lstStyle/>
            <a:p>
              <a:endParaRPr lang="en-US" sz="3200"/>
            </a:p>
          </p:txBody>
        </p:sp>
        <p:sp>
          <p:nvSpPr>
            <p:cNvPr id="5" name="Text 2"/>
            <p:cNvSpPr/>
            <p:nvPr/>
          </p:nvSpPr>
          <p:spPr>
            <a:xfrm>
              <a:off x="1015008" y="3347680"/>
              <a:ext cx="2782729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3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Real-Time Transmission</a:t>
              </a:r>
              <a:endParaRPr lang="en-US" sz="3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015008" y="3776901"/>
              <a:ext cx="3236595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Instant data flow from sensor to cloud infrastructure</a:t>
              </a:r>
              <a:endParaRPr lang="en-US" sz="24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4944F20-64A5-F1B8-0457-AEC830DC1E42}"/>
              </a:ext>
            </a:extLst>
          </p:cNvPr>
          <p:cNvGrpSpPr/>
          <p:nvPr/>
        </p:nvGrpSpPr>
        <p:grpSpPr>
          <a:xfrm>
            <a:off x="793790" y="4146919"/>
            <a:ext cx="7556421" cy="1506736"/>
            <a:chOff x="4671179" y="3126462"/>
            <a:chExt cx="3679031" cy="1506736"/>
          </a:xfrm>
        </p:grpSpPr>
        <p:sp>
          <p:nvSpPr>
            <p:cNvPr id="7" name="Shape 4"/>
            <p:cNvSpPr/>
            <p:nvPr/>
          </p:nvSpPr>
          <p:spPr>
            <a:xfrm>
              <a:off x="4671179" y="3126462"/>
              <a:ext cx="3679031" cy="1506736"/>
            </a:xfrm>
            <a:prstGeom prst="roundRect">
              <a:avLst>
                <a:gd name="adj" fmla="val 5532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C8C9CF"/>
              </a:solidFill>
              <a:prstDash val="solid"/>
            </a:ln>
          </p:spPr>
          <p:txBody>
            <a:bodyPr/>
            <a:lstStyle/>
            <a:p>
              <a:endParaRPr lang="en-US" sz="3200"/>
            </a:p>
          </p:txBody>
        </p:sp>
        <p:sp>
          <p:nvSpPr>
            <p:cNvPr id="8" name="Text 5"/>
            <p:cNvSpPr/>
            <p:nvPr/>
          </p:nvSpPr>
          <p:spPr>
            <a:xfrm>
              <a:off x="4892397" y="3347680"/>
              <a:ext cx="2543056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32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Secure Cloud Storage</a:t>
              </a:r>
              <a:endParaRPr lang="en-US" sz="32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4892397" y="3776901"/>
              <a:ext cx="3236595" cy="6350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Protected data warehousing with enterprise-grade security</a:t>
              </a:r>
              <a:endParaRPr lang="en-US" sz="2400" dirty="0"/>
            </a:p>
          </p:txBody>
        </p:sp>
      </p:grpSp>
      <p:sp>
        <p:nvSpPr>
          <p:cNvPr id="10" name="Shape 7"/>
          <p:cNvSpPr/>
          <p:nvPr/>
        </p:nvSpPr>
        <p:spPr>
          <a:xfrm>
            <a:off x="793790" y="6277741"/>
            <a:ext cx="7556421" cy="1416720"/>
          </a:xfrm>
          <a:prstGeom prst="roundRect">
            <a:avLst>
              <a:gd name="adj" fmla="val 701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1" name="Text 8"/>
          <p:cNvSpPr/>
          <p:nvPr/>
        </p:nvSpPr>
        <p:spPr>
          <a:xfrm>
            <a:off x="1248153" y="64903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Instant Visualization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248153" y="6928179"/>
            <a:ext cx="6418177" cy="336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dashboard updates for immediate health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insights</a:t>
            </a:r>
            <a:endParaRPr lang="en-US" sz="2400" dirty="0"/>
          </a:p>
        </p:txBody>
      </p:sp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DFA0D49-29BB-D378-20BD-E94B2E34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428" y="453542"/>
            <a:ext cx="5628222" cy="6890919"/>
          </a:xfrm>
          <a:prstGeom prst="rect">
            <a:avLst/>
          </a:prstGeom>
        </p:spPr>
      </p:pic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0F9D1FFE-1C5F-844B-E40D-D5C5A181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601" y="293251"/>
            <a:ext cx="311312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Hardware UML Diagrams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1655443" y="7036475"/>
            <a:ext cx="16000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Flow Chart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43" y="993100"/>
            <a:ext cx="1600080" cy="57725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40389" y="7136487"/>
            <a:ext cx="16000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</a:rPr>
              <a:t>Sequence Diagram</a:t>
            </a:r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FF6F843F-55D8-F4CC-8C20-3302AE2B5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170" y="937986"/>
            <a:ext cx="6042603" cy="5882810"/>
          </a:xfrm>
          <a:prstGeom prst="rect">
            <a:avLst/>
          </a:prstGeom>
        </p:spPr>
      </p:pic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4F76BDCB-BA09-EDFD-5142-ED54CED496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05" y="343733"/>
            <a:ext cx="3737491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Front-End UML Diagrams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1431487" y="6956883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 Case Diagram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6" y="1405295"/>
            <a:ext cx="3091454" cy="5367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21856" y="6957011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Activity Diagram</a:t>
            </a:r>
            <a:endParaRPr lang="en-US" sz="2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336" y="1405295"/>
            <a:ext cx="5082966" cy="5367814"/>
          </a:xfrm>
          <a:prstGeom prst="rect">
            <a:avLst/>
          </a:prstGeom>
        </p:spPr>
      </p:pic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B80239AB-6BF5-63B0-0A27-11D642A588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30284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Cloud Layer UML Diagram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454605" y="7429834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 Diagram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227652"/>
            <a:ext cx="5604060" cy="59412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75976" y="5569006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Flow Chart</a:t>
            </a:r>
            <a:endParaRPr lang="en-US" sz="2800" dirty="0"/>
          </a:p>
        </p:txBody>
      </p:sp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367D22CF-077E-75B3-9F43-88A09764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163"/>
          <a:stretch>
            <a:fillRect/>
          </a:stretch>
        </p:blipFill>
        <p:spPr>
          <a:xfrm>
            <a:off x="6777000" y="3112832"/>
            <a:ext cx="7286472" cy="2170882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7CA2EC60-ABC9-833A-331F-BCEEACDBDD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536" y="487561"/>
            <a:ext cx="4432340" cy="553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7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Dictionary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195536" y="1484709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Data Fields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6195536" y="1994416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 Data: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195536" y="2437567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timeStamp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195536" y="2783205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deviceId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195536" y="3128843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redAdc, irAdc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195536" y="3474482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heartRate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195536" y="3820120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spo2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195536" y="4165759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uploadStatus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195536" y="4608909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Information: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195536" y="5052060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UserID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195536" y="5397698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FirstName, LastName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195536" y="5743337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Role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195536" y="6088975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Email, Phone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10282238" y="1484709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Entities</a:t>
            </a:r>
            <a:endParaRPr lang="en-US" sz="4000" dirty="0"/>
          </a:p>
        </p:txBody>
      </p:sp>
      <p:sp>
        <p:nvSpPr>
          <p:cNvPr id="18" name="Text 15"/>
          <p:cNvSpPr/>
          <p:nvPr/>
        </p:nvSpPr>
        <p:spPr>
          <a:xfrm>
            <a:off x="10282238" y="1994416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Device Data: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0282238" y="2437567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DeviceID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10282238" y="2783205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10282238" y="3128843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RegistrationDate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10282238" y="3571994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Readings: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0282238" y="4015145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ReadingID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10282238" y="4360783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ReadingTimestamp</a:t>
            </a:r>
            <a:endParaRPr lang="en-US" sz="2400" dirty="0"/>
          </a:p>
        </p:txBody>
      </p:sp>
      <p:sp>
        <p:nvSpPr>
          <p:cNvPr id="25" name="Text 22"/>
          <p:cNvSpPr/>
          <p:nvPr/>
        </p:nvSpPr>
        <p:spPr>
          <a:xfrm>
            <a:off x="10282238" y="4706422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HeartRateBPM</a:t>
            </a:r>
            <a:endParaRPr lang="en-US" sz="2400" dirty="0"/>
          </a:p>
        </p:txBody>
      </p:sp>
      <p:sp>
        <p:nvSpPr>
          <p:cNvPr id="26" name="Text 23"/>
          <p:cNvSpPr/>
          <p:nvPr/>
        </p:nvSpPr>
        <p:spPr>
          <a:xfrm>
            <a:off x="10282238" y="5052060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SpO2Level</a:t>
            </a:r>
            <a:endParaRPr lang="en-US" sz="2400" dirty="0"/>
          </a:p>
        </p:txBody>
      </p:sp>
      <p:sp>
        <p:nvSpPr>
          <p:cNvPr id="27" name="Text 24"/>
          <p:cNvSpPr/>
          <p:nvPr/>
        </p:nvSpPr>
        <p:spPr>
          <a:xfrm>
            <a:off x="10282238" y="5495211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Alerts:</a:t>
            </a:r>
            <a:endParaRPr lang="en-US" sz="2400" dirty="0"/>
          </a:p>
        </p:txBody>
      </p:sp>
      <p:sp>
        <p:nvSpPr>
          <p:cNvPr id="28" name="Text 25"/>
          <p:cNvSpPr/>
          <p:nvPr/>
        </p:nvSpPr>
        <p:spPr>
          <a:xfrm>
            <a:off x="10282238" y="5938361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AlertID</a:t>
            </a:r>
            <a:endParaRPr lang="en-US" sz="2400" dirty="0"/>
          </a:p>
        </p:txBody>
      </p:sp>
      <p:sp>
        <p:nvSpPr>
          <p:cNvPr id="29" name="Text 26"/>
          <p:cNvSpPr/>
          <p:nvPr/>
        </p:nvSpPr>
        <p:spPr>
          <a:xfrm>
            <a:off x="10282238" y="6284000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Type (HRHigh, </a:t>
            </a:r>
            <a:r>
              <a:rPr lang="en-US" sz="240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HRLow</a:t>
            </a: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</a:t>
            </a:r>
          </a:p>
          <a:p>
            <a:pPr algn="l">
              <a:lnSpc>
                <a:spcPts val="2200"/>
              </a:lnSpc>
              <a:buSzPct val="100000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SpO2Low)</a:t>
            </a:r>
            <a:endParaRPr lang="en-US" sz="2400" dirty="0"/>
          </a:p>
        </p:txBody>
      </p:sp>
      <p:sp>
        <p:nvSpPr>
          <p:cNvPr id="30" name="Text 27"/>
          <p:cNvSpPr/>
          <p:nvPr/>
        </p:nvSpPr>
        <p:spPr>
          <a:xfrm>
            <a:off x="10282238" y="6905672"/>
            <a:ext cx="3646646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Acknowledged status</a:t>
            </a:r>
            <a:endParaRPr lang="en-US" sz="2400" dirty="0"/>
          </a:p>
        </p:txBody>
      </p:sp>
      <p:pic>
        <p:nvPicPr>
          <p:cNvPr id="32" name="Image 1" descr="preencoded.png">
            <a:extLst>
              <a:ext uri="{FF2B5EF4-FFF2-40B4-BE49-F238E27FC236}">
                <a16:creationId xmlns:a16="http://schemas.microsoft.com/office/drawing/2014/main" id="{04ED06C8-B712-2C79-7BCD-6AB388B8A7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77" t="27931" r="11899" b="24156"/>
          <a:stretch>
            <a:fillRect/>
          </a:stretch>
        </p:blipFill>
        <p:spPr>
          <a:xfrm>
            <a:off x="13629501" y="7694461"/>
            <a:ext cx="665619" cy="436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913</Words>
  <Application>Microsoft Office PowerPoint</Application>
  <PresentationFormat>自定义</PresentationFormat>
  <Paragraphs>175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Instrument Sans Semi Bold</vt:lpstr>
      <vt:lpstr>Instrument Sans Medium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244467071@qq.com</cp:lastModifiedBy>
  <cp:revision>4</cp:revision>
  <dcterms:created xsi:type="dcterms:W3CDTF">2025-10-22T01:40:14Z</dcterms:created>
  <dcterms:modified xsi:type="dcterms:W3CDTF">2025-10-22T03:01:51Z</dcterms:modified>
</cp:coreProperties>
</file>